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4630400" cy="8229600"/>
  <p:notesSz cx="8229600" cy="14630400"/>
  <p:embeddedFontLst>
    <p:embeddedFont>
      <p:font typeface="Gelasio"/>
      <p:regular r:id="rId29"/>
    </p:embeddedFont>
    <p:embeddedFont>
      <p:font typeface="Gelasio"/>
      <p:regular r:id="rId30"/>
    </p:embeddedFont>
    <p:embeddedFont>
      <p:font typeface="Gelasio"/>
      <p:regular r:id="rId31"/>
    </p:embeddedFont>
    <p:embeddedFont>
      <p:font typeface="Gelasio"/>
      <p:regular r:id="rId32"/>
    </p:embeddedFont>
    <p:embeddedFont>
      <p:font typeface="Gelasio"/>
      <p:regular r:id="rId33"/>
    </p:embeddedFont>
    <p:embeddedFont>
      <p:font typeface="Gelasio"/>
      <p:regular r:id="rId34"/>
    </p:embeddedFont>
    <p:embeddedFont>
      <p:font typeface="Gelasio"/>
      <p:regular r:id="rId35"/>
    </p:embeddedFont>
    <p:embeddedFont>
      <p:font typeface="Gelasio"/>
      <p:regular r:id="rId3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openxmlformats.org/officeDocument/2006/relationships/font" Target="fonts/font1.fntdata"/><Relationship Id="rId30" Type="http://schemas.openxmlformats.org/officeDocument/2006/relationships/font" Target="fonts/font2.fntdata"/><Relationship Id="rId31" Type="http://schemas.openxmlformats.org/officeDocument/2006/relationships/font" Target="fonts/font3.fntdata"/><Relationship Id="rId32" Type="http://schemas.openxmlformats.org/officeDocument/2006/relationships/font" Target="fonts/font4.fntdata"/><Relationship Id="rId33" Type="http://schemas.openxmlformats.org/officeDocument/2006/relationships/font" Target="fonts/font5.fntdata"/><Relationship Id="rId34" Type="http://schemas.openxmlformats.org/officeDocument/2006/relationships/font" Target="fonts/font6.fntdata"/><Relationship Id="rId35" Type="http://schemas.openxmlformats.org/officeDocument/2006/relationships/font" Target="fonts/font7.fntdata"/><Relationship Id="rId3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slideLayout" Target="../slideLayouts/slideLayout21.xml"/><Relationship Id="rId8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slideLayout" Target="../slideLayouts/slideLayout22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hyperlink" Target="mailto:yashj98819@gmail.com" TargetMode="External"/><Relationship Id="rId2" Type="http://schemas.openxmlformats.org/officeDocument/2006/relationships/hyperlink" Target="https://github.com/yashhjdv/MaverickBankSystem.git" TargetMode="External"/><Relationship Id="rId3" Type="http://schemas.openxmlformats.org/officeDocument/2006/relationships/slideLayout" Target="../slideLayouts/slideLayout23.xml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706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Maverick Bank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Scalable &amp; Modular Banking  Application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Presented by: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Yash Sudhakar Jadhav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719"/>
            <a:ext cx="75557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Modules Overview (Frontend)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53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230993"/>
            <a:ext cx="2844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DashboardComponent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2721412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Admin/Customer dashboards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2153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7" name="Text 5"/>
          <p:cNvSpPr/>
          <p:nvPr/>
        </p:nvSpPr>
        <p:spPr>
          <a:xfrm>
            <a:off x="8194000" y="2230993"/>
            <a:ext cx="4214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AccountManagementComponent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000" y="27214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List &amp; approve accounts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3615809"/>
            <a:ext cx="4800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CustomerAccountRequestComponent 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4106228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Submit new account requests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35379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1"/>
          <p:cNvSpPr/>
          <p:nvPr/>
        </p:nvSpPr>
        <p:spPr>
          <a:xfrm>
            <a:off x="819400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LoanComponent 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000" y="41062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Apply/approve/reject loans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6" name="Text 14"/>
          <p:cNvSpPr/>
          <p:nvPr/>
        </p:nvSpPr>
        <p:spPr>
          <a:xfrm>
            <a:off x="1530906" y="5000625"/>
            <a:ext cx="39927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TransactionComponent Module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530906" y="5491043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View and perform transactions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9" name="Text 17"/>
          <p:cNvSpPr/>
          <p:nvPr/>
        </p:nvSpPr>
        <p:spPr>
          <a:xfrm>
            <a:off x="8194000" y="5000625"/>
            <a:ext cx="41111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BeneficiariesComponent Module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8194000" y="549104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Add/manage beneficiaries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6307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22" name="Text 20"/>
          <p:cNvSpPr/>
          <p:nvPr/>
        </p:nvSpPr>
        <p:spPr>
          <a:xfrm>
            <a:off x="1530906" y="6385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ReportsComponent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1530906" y="6875859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View transaction and user reports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56884" y="6307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25" name="Text 23"/>
          <p:cNvSpPr/>
          <p:nvPr/>
        </p:nvSpPr>
        <p:spPr>
          <a:xfrm>
            <a:off x="8194000" y="6385441"/>
            <a:ext cx="4029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Services for API communication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8194000" y="687585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701397"/>
            <a:ext cx="6748105" cy="68266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3054429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Endpoints Overview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108990" y="481214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Swagger UI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74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Design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44134"/>
            <a:ext cx="5895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Main Entities: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170271"/>
            <a:ext cx="5895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User, Role, Account, Transaction, Loan, Beneficiary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2696408"/>
            <a:ext cx="5895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Relationships: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22546"/>
            <a:ext cx="5895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1—* Account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93790" y="3648908"/>
            <a:ext cx="5895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 1—* Transaction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93790" y="4075271"/>
            <a:ext cx="5895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1—* Loan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93790" y="4501634"/>
            <a:ext cx="5895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1—* Beneficiary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93790" y="4927997"/>
            <a:ext cx="5895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— Role</a:t>
            </a:r>
            <a:endParaRPr lang="en-US" sz="14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9583" y="1684973"/>
            <a:ext cx="6350437" cy="5245179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139583" y="7134225"/>
            <a:ext cx="67045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145" y="464463"/>
            <a:ext cx="2744867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Home UI</a:t>
            </a:r>
            <a:endParaRPr lang="en-US" sz="2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45" y="1027033"/>
            <a:ext cx="13448109" cy="81562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784" y="436721"/>
            <a:ext cx="2760702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Dashboard</a:t>
            </a:r>
            <a:endParaRPr lang="en-US" sz="2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784" y="965835"/>
            <a:ext cx="13518833" cy="82329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784" y="9314855"/>
            <a:ext cx="13518833" cy="165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332" y="437912"/>
            <a:ext cx="2730937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EMPLOYEE Dashboard</a:t>
            </a:r>
            <a:endParaRPr lang="en-US" sz="2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332" y="968454"/>
            <a:ext cx="13515737" cy="82107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7332" y="9295686"/>
            <a:ext cx="13515737" cy="165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0784" y="44053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 Dashboard</a:t>
            </a:r>
            <a:endParaRPr lang="en-US" sz="2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84" y="974169"/>
            <a:ext cx="13508831" cy="81660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0784" y="9257348"/>
            <a:ext cx="13508831" cy="166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endParaRPr lang="en-US" sz="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9284"/>
            <a:ext cx="105264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Authentication &amp; Authorization (Planned)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3016091"/>
            <a:ext cx="4946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Currently open APIs (for demo/testing)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90215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6" name="Text 4"/>
          <p:cNvSpPr/>
          <p:nvPr/>
        </p:nvSpPr>
        <p:spPr>
          <a:xfrm>
            <a:off x="1530906" y="3980021"/>
            <a:ext cx="5488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JWT-based login/signup structure available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1530906" y="4943951"/>
            <a:ext cx="5516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Roles: CUSTOMER / EMPLOYEE / ADMIN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8300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5907881"/>
            <a:ext cx="4558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 control ready via annotations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6438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 &amp; Documentation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590800"/>
            <a:ext cx="7266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Unit &amp; Integration Testing using JUnit &amp; Spring Boot Test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6" name="Text 4"/>
          <p:cNvSpPr/>
          <p:nvPr/>
        </p:nvSpPr>
        <p:spPr>
          <a:xfrm>
            <a:off x="1530906" y="3554730"/>
            <a:ext cx="51487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tested with Swagger UI and Postman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1530906" y="4518660"/>
            <a:ext cx="4096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Structured JSON error messages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5482590"/>
            <a:ext cx="5669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 coverage on service and controller layers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10"/>
          <p:cNvSpPr/>
          <p:nvPr/>
        </p:nvSpPr>
        <p:spPr>
          <a:xfrm>
            <a:off x="1530906" y="6446520"/>
            <a:ext cx="47966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 error response format shown</a:t>
            </a:r>
            <a:endParaRPr lang="en-US" sz="2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590800"/>
            <a:ext cx="4698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 JWT login &amp; registration APIs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6" name="Text 4"/>
          <p:cNvSpPr/>
          <p:nvPr/>
        </p:nvSpPr>
        <p:spPr>
          <a:xfrm>
            <a:off x="1530906" y="355056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CI/CD pipeline using GitHub Actions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1530906" y="451449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Containerize with Docker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5482590"/>
            <a:ext cx="6114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Admin dashboards and frontend integration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10"/>
          <p:cNvSpPr/>
          <p:nvPr/>
        </p:nvSpPr>
        <p:spPr>
          <a:xfrm>
            <a:off x="1530906" y="6446520"/>
            <a:ext cx="4955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reporting module with charts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Most traditional banking systems suffer from poor modularity, weak API structure, and lack secure and scalable architecture for core operations like transactions, account handling, and loan processing.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Goal: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Build a robust app that supports banking operations with REST APIs and clean architecture.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3469"/>
            <a:ext cx="741640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 Flow of a Feature (e.g., Account Request)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39039"/>
            <a:ext cx="737116" cy="8845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8305" y="198643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Input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678305" y="2305169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Submits form on UI via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customer-account-request.component.ts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23555"/>
            <a:ext cx="737116" cy="8845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8305" y="287095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HTTP Request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678305" y="3189684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Triggered through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account.service.ts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08070"/>
            <a:ext cx="737116" cy="8845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8305" y="375546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Call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678305" y="4074200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Received by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AccountController.java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(Spring Boot)</a:t>
            </a:r>
            <a:endParaRPr lang="en-US" sz="11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92585"/>
            <a:ext cx="737116" cy="8845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8305" y="463998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Logic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678305" y="4958715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Processed in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AccountService.java</a:t>
            </a:r>
            <a:endParaRPr lang="en-US" sz="11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77101"/>
            <a:ext cx="737116" cy="8845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8305" y="552450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Call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678305" y="5843230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accessed via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AccountRepository.java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(JPA)</a:t>
            </a:r>
            <a:endParaRPr lang="en-US" sz="11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261616"/>
            <a:ext cx="737116" cy="88451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8305" y="640901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Storage</a:t>
            </a:r>
            <a:endParaRPr lang="en-US" sz="1450" dirty="0"/>
          </a:p>
        </p:txBody>
      </p:sp>
      <p:sp>
        <p:nvSpPr>
          <p:cNvPr id="20" name="Text 12"/>
          <p:cNvSpPr/>
          <p:nvPr/>
        </p:nvSpPr>
        <p:spPr>
          <a:xfrm>
            <a:off x="1678305" y="6727746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Securely stored in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 table (MySQL)</a:t>
            </a:r>
            <a:endParaRPr lang="en-US" sz="11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0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286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2374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Utilises Angular Material for a seamless user experience across devices.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198286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Tested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32374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Robustly tested using Postman to ensure reliable and consistent performance.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198286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Swagger Integrated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32374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API documentation provided through Swagger UI for easy understanding.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Proxy Setup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3203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Configured in Angular for efficient and secure API communication.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979432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Layered Backend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32031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Structured and modular MVC architecture for enhanced maintainability and scalability.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5912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53683"/>
            <a:ext cx="13042821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📧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</a:t>
            </a:r>
            <a:pPr algn="ctr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​yashj98819@gmail.com​</a:t>
            </a:r>
            <a:pPr algn="ctr" indent="0" marL="0">
              <a:lnSpc>
                <a:spcPts val="2850"/>
              </a:lnSpc>
              <a:buNone/>
            </a:pP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💻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GitHub: </a:t>
            </a:r>
            <a:pPr algn="ctr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​https://github.com/maverickbank/system​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502027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"Digital banking, reimagined."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765119"/>
            <a:ext cx="30480" cy="873204"/>
          </a:xfrm>
          <a:prstGeom prst="rect">
            <a:avLst/>
          </a:prstGeom>
          <a:solidFill>
            <a:srgbClr val="C49F8C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590800"/>
            <a:ext cx="87433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RESTful backend system to handle core banking operations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6" name="Text 4"/>
          <p:cNvSpPr/>
          <p:nvPr/>
        </p:nvSpPr>
        <p:spPr>
          <a:xfrm>
            <a:off x="1530906" y="3554730"/>
            <a:ext cx="6414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modular architecture using Spring Boot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1530906" y="4518660"/>
            <a:ext cx="7281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 scalability, maintainability, and ease of integration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5482590"/>
            <a:ext cx="5309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open APIs for testing with Swagger UI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10"/>
          <p:cNvSpPr/>
          <p:nvPr/>
        </p:nvSpPr>
        <p:spPr>
          <a:xfrm>
            <a:off x="1530906" y="6446520"/>
            <a:ext cx="7899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Prepare system for future role-based access and security (JWT)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1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Stack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5580"/>
            <a:ext cx="6407944" cy="807958"/>
          </a:xfrm>
          <a:prstGeom prst="roundRect">
            <a:avLst>
              <a:gd name="adj" fmla="val 4211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962394"/>
            <a:ext cx="4082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Programming Language: Java 17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28548" y="2735580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373433"/>
          </a:solidFill>
          <a:ln/>
        </p:spPr>
      </p:sp>
      <p:sp>
        <p:nvSpPr>
          <p:cNvPr id="6" name="Text 4"/>
          <p:cNvSpPr/>
          <p:nvPr/>
        </p:nvSpPr>
        <p:spPr>
          <a:xfrm>
            <a:off x="7655362" y="2962394"/>
            <a:ext cx="3090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Framework: Spring Boot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3770352"/>
            <a:ext cx="6407944" cy="807958"/>
          </a:xfrm>
          <a:prstGeom prst="roundRect">
            <a:avLst>
              <a:gd name="adj" fmla="val 4211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1020604" y="3997166"/>
            <a:ext cx="4454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ORM: Spring Data JPA (Hibernate)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28548" y="3770352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373433"/>
          </a:solidFill>
          <a:ln/>
        </p:spPr>
      </p:sp>
      <p:sp>
        <p:nvSpPr>
          <p:cNvPr id="10" name="Text 8"/>
          <p:cNvSpPr/>
          <p:nvPr/>
        </p:nvSpPr>
        <p:spPr>
          <a:xfrm>
            <a:off x="765536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Database: MySQL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4805124"/>
            <a:ext cx="6407944" cy="807958"/>
          </a:xfrm>
          <a:prstGeom prst="roundRect">
            <a:avLst>
              <a:gd name="adj" fmla="val 4211"/>
            </a:avLst>
          </a:prstGeom>
          <a:solidFill>
            <a:srgbClr val="373433"/>
          </a:solidFill>
          <a:ln/>
        </p:spPr>
      </p:sp>
      <p:sp>
        <p:nvSpPr>
          <p:cNvPr id="12" name="Text 10"/>
          <p:cNvSpPr/>
          <p:nvPr/>
        </p:nvSpPr>
        <p:spPr>
          <a:xfrm>
            <a:off x="1020604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 Tool: Maven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428548" y="4805124"/>
            <a:ext cx="6408063" cy="807958"/>
          </a:xfrm>
          <a:prstGeom prst="roundRect">
            <a:avLst>
              <a:gd name="adj" fmla="val 4211"/>
            </a:avLst>
          </a:prstGeom>
          <a:solidFill>
            <a:srgbClr val="373433"/>
          </a:solidFill>
          <a:ln/>
        </p:spPr>
      </p:sp>
      <p:sp>
        <p:nvSpPr>
          <p:cNvPr id="14" name="Text 12"/>
          <p:cNvSpPr/>
          <p:nvPr/>
        </p:nvSpPr>
        <p:spPr>
          <a:xfrm>
            <a:off x="7655362" y="5031938"/>
            <a:ext cx="5276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Testing &amp; Docs: Swagger UI, Postman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93790" y="5839897"/>
            <a:ext cx="6407944" cy="816531"/>
          </a:xfrm>
          <a:prstGeom prst="roundRect">
            <a:avLst>
              <a:gd name="adj" fmla="val 4167"/>
            </a:avLst>
          </a:prstGeom>
          <a:solidFill>
            <a:srgbClr val="373433"/>
          </a:solidFill>
          <a:ln/>
        </p:spPr>
      </p:sp>
      <p:sp>
        <p:nvSpPr>
          <p:cNvPr id="16" name="Text 14"/>
          <p:cNvSpPr/>
          <p:nvPr/>
        </p:nvSpPr>
        <p:spPr>
          <a:xfrm>
            <a:off x="1020604" y="6066711"/>
            <a:ext cx="3656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Framework :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Angular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(v15+)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7428548" y="5839897"/>
            <a:ext cx="6408063" cy="816531"/>
          </a:xfrm>
          <a:prstGeom prst="roundRect">
            <a:avLst>
              <a:gd name="adj" fmla="val 4167"/>
            </a:avLst>
          </a:prstGeom>
          <a:solidFill>
            <a:srgbClr val="373433"/>
          </a:solidFill>
          <a:ln/>
        </p:spPr>
      </p:sp>
      <p:sp>
        <p:nvSpPr>
          <p:cNvPr id="18" name="Text 16"/>
          <p:cNvSpPr/>
          <p:nvPr/>
        </p:nvSpPr>
        <p:spPr>
          <a:xfrm>
            <a:off x="7655362" y="606671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Development Tools : VS Code, Angular CLI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148"/>
            <a:ext cx="505920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Architecture (Backend)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5971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Layered Architecture: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1961317"/>
            <a:ext cx="1086803" cy="849273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1233488" y="2256353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027992" y="2108716"/>
            <a:ext cx="155400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Controller Layer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2027992" y="2427446"/>
            <a:ext cx="155400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Handles HTTP requests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1954292" y="2806779"/>
            <a:ext cx="11808619" cy="7620"/>
          </a:xfrm>
          <a:prstGeom prst="roundRect">
            <a:avLst>
              <a:gd name="adj" fmla="val 290232"/>
            </a:avLst>
          </a:prstGeom>
          <a:solidFill>
            <a:srgbClr val="504D4C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2884289"/>
            <a:ext cx="2173724" cy="849273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10" name="Text 8"/>
          <p:cNvSpPr/>
          <p:nvPr/>
        </p:nvSpPr>
        <p:spPr>
          <a:xfrm>
            <a:off x="1777008" y="3179326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114913" y="3031688"/>
            <a:ext cx="108954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Service Layer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3114913" y="3350419"/>
            <a:ext cx="108954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logic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3041213" y="3729752"/>
            <a:ext cx="10721697" cy="7620"/>
          </a:xfrm>
          <a:prstGeom prst="roundRect">
            <a:avLst>
              <a:gd name="adj" fmla="val 290232"/>
            </a:avLst>
          </a:prstGeom>
          <a:solidFill>
            <a:srgbClr val="504D4C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3807262"/>
            <a:ext cx="3260646" cy="849273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15" name="Text 13"/>
          <p:cNvSpPr/>
          <p:nvPr/>
        </p:nvSpPr>
        <p:spPr>
          <a:xfrm>
            <a:off x="2320409" y="4102298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201835" y="3954661"/>
            <a:ext cx="138898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Repository Layer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4201835" y="4273391"/>
            <a:ext cx="138898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access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4128135" y="4652724"/>
            <a:ext cx="9634776" cy="7620"/>
          </a:xfrm>
          <a:prstGeom prst="roundRect">
            <a:avLst>
              <a:gd name="adj" fmla="val 290232"/>
            </a:avLst>
          </a:prstGeom>
          <a:solidFill>
            <a:srgbClr val="504D4C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90" y="4730234"/>
            <a:ext cx="4347567" cy="849273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20" name="Text 18"/>
          <p:cNvSpPr/>
          <p:nvPr/>
        </p:nvSpPr>
        <p:spPr>
          <a:xfrm>
            <a:off x="2863929" y="5025271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88756" y="4877633"/>
            <a:ext cx="155579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Entity Layer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5288756" y="5196364"/>
            <a:ext cx="155579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Models for DB mapping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5215057" y="5575697"/>
            <a:ext cx="8547854" cy="7620"/>
          </a:xfrm>
          <a:prstGeom prst="roundRect">
            <a:avLst>
              <a:gd name="adj" fmla="val 290232"/>
            </a:avLst>
          </a:prstGeom>
          <a:solidFill>
            <a:srgbClr val="504D4C"/>
          </a:solidFill>
          <a:ln/>
        </p:spPr>
      </p:sp>
      <p:sp>
        <p:nvSpPr>
          <p:cNvPr id="24" name="Shape 22"/>
          <p:cNvSpPr/>
          <p:nvPr/>
        </p:nvSpPr>
        <p:spPr>
          <a:xfrm>
            <a:off x="793790" y="5653207"/>
            <a:ext cx="5434489" cy="849273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25" name="Text 23"/>
          <p:cNvSpPr/>
          <p:nvPr/>
        </p:nvSpPr>
        <p:spPr>
          <a:xfrm>
            <a:off x="3407331" y="5948243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75678" y="580060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DTO Layer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6375678" y="6119336"/>
            <a:ext cx="2253020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Separates API and internal models</a:t>
            </a:r>
            <a:endParaRPr lang="en-US" sz="1150" dirty="0"/>
          </a:p>
        </p:txBody>
      </p:sp>
      <p:sp>
        <p:nvSpPr>
          <p:cNvPr id="28" name="Shape 26"/>
          <p:cNvSpPr/>
          <p:nvPr/>
        </p:nvSpPr>
        <p:spPr>
          <a:xfrm>
            <a:off x="6301978" y="6498669"/>
            <a:ext cx="7460933" cy="7620"/>
          </a:xfrm>
          <a:prstGeom prst="roundRect">
            <a:avLst>
              <a:gd name="adj" fmla="val 290232"/>
            </a:avLst>
          </a:prstGeom>
          <a:solidFill>
            <a:srgbClr val="504D4C"/>
          </a:solidFill>
          <a:ln/>
        </p:spPr>
      </p:sp>
      <p:sp>
        <p:nvSpPr>
          <p:cNvPr id="29" name="Shape 27"/>
          <p:cNvSpPr/>
          <p:nvPr/>
        </p:nvSpPr>
        <p:spPr>
          <a:xfrm>
            <a:off x="793790" y="6576179"/>
            <a:ext cx="6521410" cy="849273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30" name="Text 28"/>
          <p:cNvSpPr/>
          <p:nvPr/>
        </p:nvSpPr>
        <p:spPr>
          <a:xfrm>
            <a:off x="3950851" y="6871216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462599" y="672357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Configuration Layer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462599" y="7042309"/>
            <a:ext cx="20700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 setup, Swagger, etc.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528"/>
            <a:ext cx="518314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Architecture (Frontend)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5209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Layered Architecture: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1953697"/>
            <a:ext cx="1086803" cy="849273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1233488" y="2248733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027992" y="210109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Component Layer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2027992" y="2419826"/>
            <a:ext cx="189035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UI + logic (HTML, TS, SCSS)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1954292" y="2799159"/>
            <a:ext cx="11808619" cy="7620"/>
          </a:xfrm>
          <a:prstGeom prst="roundRect">
            <a:avLst>
              <a:gd name="adj" fmla="val 290232"/>
            </a:avLst>
          </a:prstGeom>
          <a:solidFill>
            <a:srgbClr val="504D4C"/>
          </a:solidFill>
          <a:ln/>
        </p:spPr>
      </p:sp>
      <p:sp>
        <p:nvSpPr>
          <p:cNvPr id="9" name="Shape 7"/>
          <p:cNvSpPr/>
          <p:nvPr/>
        </p:nvSpPr>
        <p:spPr>
          <a:xfrm>
            <a:off x="793790" y="2876669"/>
            <a:ext cx="2173724" cy="864513"/>
          </a:xfrm>
          <a:prstGeom prst="roundRect">
            <a:avLst>
              <a:gd name="adj" fmla="val 2558"/>
            </a:avLst>
          </a:prstGeom>
          <a:solidFill>
            <a:srgbClr val="373433"/>
          </a:solidFill>
          <a:ln/>
        </p:spPr>
      </p:sp>
      <p:sp>
        <p:nvSpPr>
          <p:cNvPr id="10" name="Text 8"/>
          <p:cNvSpPr/>
          <p:nvPr/>
        </p:nvSpPr>
        <p:spPr>
          <a:xfrm>
            <a:off x="1777008" y="3179326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114913" y="302406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Service Layer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3114913" y="3342799"/>
            <a:ext cx="2269927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Handles API calls using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highlight>
                  <a:srgbClr val="53504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HttpClient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3041213" y="3737372"/>
            <a:ext cx="10721697" cy="7620"/>
          </a:xfrm>
          <a:prstGeom prst="roundRect">
            <a:avLst>
              <a:gd name="adj" fmla="val 290232"/>
            </a:avLst>
          </a:prstGeom>
          <a:solidFill>
            <a:srgbClr val="504D4C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3814882"/>
            <a:ext cx="3260646" cy="849273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15" name="Text 13"/>
          <p:cNvSpPr/>
          <p:nvPr/>
        </p:nvSpPr>
        <p:spPr>
          <a:xfrm>
            <a:off x="2320409" y="4109918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201835" y="396228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Routing Layer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4201835" y="4281011"/>
            <a:ext cx="191285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Manages navigation + guards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4128135" y="4660344"/>
            <a:ext cx="9634776" cy="7620"/>
          </a:xfrm>
          <a:prstGeom prst="roundRect">
            <a:avLst>
              <a:gd name="adj" fmla="val 290232"/>
            </a:avLst>
          </a:prstGeom>
          <a:solidFill>
            <a:srgbClr val="504D4C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90" y="4737854"/>
            <a:ext cx="4347567" cy="849273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20" name="Text 18"/>
          <p:cNvSpPr/>
          <p:nvPr/>
        </p:nvSpPr>
        <p:spPr>
          <a:xfrm>
            <a:off x="2863929" y="5032891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88756" y="4885253"/>
            <a:ext cx="159198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Layer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5288756" y="5203984"/>
            <a:ext cx="159198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Interfaces for typed data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5215057" y="5583317"/>
            <a:ext cx="8547854" cy="7620"/>
          </a:xfrm>
          <a:prstGeom prst="roundRect">
            <a:avLst>
              <a:gd name="adj" fmla="val 290232"/>
            </a:avLst>
          </a:prstGeom>
          <a:solidFill>
            <a:srgbClr val="504D4C"/>
          </a:solidFill>
          <a:ln/>
        </p:spPr>
      </p:sp>
      <p:sp>
        <p:nvSpPr>
          <p:cNvPr id="24" name="Shape 22"/>
          <p:cNvSpPr/>
          <p:nvPr/>
        </p:nvSpPr>
        <p:spPr>
          <a:xfrm>
            <a:off x="793790" y="5660827"/>
            <a:ext cx="5434489" cy="849273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25" name="Text 23"/>
          <p:cNvSpPr/>
          <p:nvPr/>
        </p:nvSpPr>
        <p:spPr>
          <a:xfrm>
            <a:off x="3407331" y="5955863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75678" y="580822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Guard Layer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6375678" y="6126956"/>
            <a:ext cx="227087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Auth &amp; role-based route protection</a:t>
            </a:r>
            <a:endParaRPr lang="en-US" sz="1150" dirty="0"/>
          </a:p>
        </p:txBody>
      </p:sp>
      <p:sp>
        <p:nvSpPr>
          <p:cNvPr id="28" name="Shape 26"/>
          <p:cNvSpPr/>
          <p:nvPr/>
        </p:nvSpPr>
        <p:spPr>
          <a:xfrm>
            <a:off x="6301978" y="6506289"/>
            <a:ext cx="7460933" cy="7620"/>
          </a:xfrm>
          <a:prstGeom prst="roundRect">
            <a:avLst>
              <a:gd name="adj" fmla="val 290232"/>
            </a:avLst>
          </a:prstGeom>
          <a:solidFill>
            <a:srgbClr val="504D4C"/>
          </a:solidFill>
          <a:ln/>
        </p:spPr>
      </p:sp>
      <p:sp>
        <p:nvSpPr>
          <p:cNvPr id="29" name="Shape 27"/>
          <p:cNvSpPr/>
          <p:nvPr/>
        </p:nvSpPr>
        <p:spPr>
          <a:xfrm>
            <a:off x="793790" y="6583799"/>
            <a:ext cx="6521410" cy="849273"/>
          </a:xfrm>
          <a:prstGeom prst="roundRect">
            <a:avLst>
              <a:gd name="adj" fmla="val 2604"/>
            </a:avLst>
          </a:prstGeom>
          <a:solidFill>
            <a:srgbClr val="373433"/>
          </a:solidFill>
          <a:ln/>
        </p:spPr>
      </p:sp>
      <p:sp>
        <p:nvSpPr>
          <p:cNvPr id="30" name="Text 28"/>
          <p:cNvSpPr/>
          <p:nvPr/>
        </p:nvSpPr>
        <p:spPr>
          <a:xfrm>
            <a:off x="3950851" y="6878836"/>
            <a:ext cx="20728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462599" y="6731198"/>
            <a:ext cx="167378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Configuration Layer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462599" y="7049929"/>
            <a:ext cx="167378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setup and settings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29" y="283488"/>
            <a:ext cx="4035623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Folder Structure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BACKEND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617220"/>
            <a:ext cx="3893820" cy="69951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Folder Structure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FRONTEND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3187"/>
            <a:ext cx="73649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Modules Overview (Backend)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55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923461"/>
            <a:ext cx="3214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&amp; Role Management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56884" y="28455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6" name="Text 4"/>
          <p:cNvSpPr/>
          <p:nvPr/>
        </p:nvSpPr>
        <p:spPr>
          <a:xfrm>
            <a:off x="8194000" y="29234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 Module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194000" y="341387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Create, view, manage accounts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2304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7"/>
          <p:cNvSpPr/>
          <p:nvPr/>
        </p:nvSpPr>
        <p:spPr>
          <a:xfrm>
            <a:off x="1530906" y="4308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 Module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530906" y="4798695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Deposit, Withdraw, Transfer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56884" y="42304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10"/>
          <p:cNvSpPr/>
          <p:nvPr/>
        </p:nvSpPr>
        <p:spPr>
          <a:xfrm>
            <a:off x="8194000" y="4308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Loan Module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194000" y="4798695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Apply, View, Update Loan Status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6152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5" name="Text 13"/>
          <p:cNvSpPr/>
          <p:nvPr/>
        </p:nvSpPr>
        <p:spPr>
          <a:xfrm>
            <a:off x="1530906" y="5693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Beneficiary Module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530906" y="6183511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Add, View Beneficiaries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56884" y="56152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8" name="Text 16"/>
          <p:cNvSpPr/>
          <p:nvPr/>
        </p:nvSpPr>
        <p:spPr>
          <a:xfrm>
            <a:off x="8194000" y="5693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Reporting Module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194000" y="618351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 statement, transaction history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2025-07-17T09:21:56Z</dcterms:created>
  <dcterms:modified xsi:type="dcterms:W3CDTF">2025-07-17T09:21:56Z</dcterms:modified>
</cp:coreProperties>
</file>